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  <p:sldMasterId id="2147483689" r:id="rId3"/>
  </p:sldMasterIdLst>
  <p:notesMasterIdLst>
    <p:notesMasterId r:id="rId33"/>
  </p:notesMasterIdLst>
  <p:sldIdLst>
    <p:sldId id="260" r:id="rId4"/>
    <p:sldId id="262" r:id="rId5"/>
    <p:sldId id="265" r:id="rId6"/>
    <p:sldId id="266" r:id="rId7"/>
    <p:sldId id="267" r:id="rId8"/>
    <p:sldId id="276" r:id="rId9"/>
    <p:sldId id="355" r:id="rId10"/>
    <p:sldId id="302" r:id="rId11"/>
    <p:sldId id="356" r:id="rId12"/>
    <p:sldId id="273" r:id="rId13"/>
    <p:sldId id="357" r:id="rId14"/>
    <p:sldId id="290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269" r:id="rId26"/>
    <p:sldId id="368" r:id="rId27"/>
    <p:sldId id="369" r:id="rId28"/>
    <p:sldId id="277" r:id="rId29"/>
    <p:sldId id="279" r:id="rId30"/>
    <p:sldId id="278" r:id="rId31"/>
    <p:sldId id="328" r:id="rId32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34"/>
      <p:bold r:id="rId35"/>
      <p:italic r:id="rId36"/>
      <p:boldItalic r:id="rId37"/>
    </p:embeddedFont>
    <p:embeddedFont>
      <p:font typeface="IBM Plex Sans SemiBold" panose="020F0502020204030204" pitchFamily="34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11E0C6-04A5-435A-A087-4573719FD27F}">
  <a:tblStyle styleId="{1911E0C6-04A5-435A-A087-4573719FD27F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D80E717-30CA-4596-AD97-4B5B44837C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26"/>
    <p:restoredTop sz="94612"/>
  </p:normalViewPr>
  <p:slideViewPr>
    <p:cSldViewPr snapToGrid="0">
      <p:cViewPr varScale="1">
        <p:scale>
          <a:sx n="137" d="100"/>
          <a:sy n="137" d="100"/>
        </p:scale>
        <p:origin x="6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6.fntdata"/><Relationship Id="rId21" Type="http://schemas.openxmlformats.org/officeDocument/2006/relationships/slide" Target="slides/slide18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gif>
</file>

<file path=ppt/media/image3.png>
</file>

<file path=ppt/media/image30.gif>
</file>

<file path=ppt/media/image31.gif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ool.ru/appl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ool.ru/apple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ool.ru/appl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ool.ru/apple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3a91b3b6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3a91b3b6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1dc93cbcf3_0_2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1dc93cbcf3_0_2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833292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452ba429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452ba4294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1dc93cbcf3_0_2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1dc93cbcf3_0_2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9848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452ba429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452ba4294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559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452ba429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452ba4294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7258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452ba429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452ba4294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98759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1dc93cbcf3_0_2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1dc93cbcf3_0_2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61699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18823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06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410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d5e2eb929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d5e2eb929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2016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1dc93cbcf3_0_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1dc93cbcf3_0_1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452ba429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452ba429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452ba429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452ba429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6173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352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452ba42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452ba42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0055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250beec9ad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250beec9ad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d5e2eb929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d5e2eb929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1dc93cbcf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1dc93cbcf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2452ba429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2452ba429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1e55efe0d6_0_71:notes"/>
          <p:cNvSpPr txBox="1">
            <a:spLocks noGrp="1"/>
          </p:cNvSpPr>
          <p:nvPr>
            <p:ph type="body" idx="1"/>
          </p:nvPr>
        </p:nvSpPr>
        <p:spPr>
          <a:xfrm>
            <a:off x="685797" y="434338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550" tIns="44550" rIns="44550" bIns="44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endParaRPr sz="700"/>
          </a:p>
        </p:txBody>
      </p:sp>
      <p:sp>
        <p:nvSpPr>
          <p:cNvPr id="747" name="Google Shape;747;g11e55efe0d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dc93cbcf3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dc93cbcf3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1dc93cbcf3_0_2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1dc93cbcf3_0_2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Title slide 5_2_1_16">
    <p:bg>
      <p:bgPr>
        <a:solidFill>
          <a:srgbClr val="252525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_13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_Title slide 5_2_1_14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_Title slide 5_2_1_15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лева)">
  <p:cSld name="5 Пустой слайд (бежевый фон слева)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1941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Титульный слайд (фиолетовый фон)">
    <p:bg>
      <p:bgPr>
        <a:solidFill>
          <a:srgbClr val="252525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333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Титульный слайд (зеленый фон)">
    <p:bg>
      <p:bgPr>
        <a:solidFill>
          <a:srgbClr val="252525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886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2_Карточка преподавателя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2502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3_План курса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sz="24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ubTitle" idx="1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ubTitle" idx="2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3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ubTitle" idx="4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ubTitle" idx="5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6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ubTitle" idx="7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8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9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13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4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15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16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ubTitle" idx="17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18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9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ubTitle" idx="20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21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22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23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>
            <a:spLocks noGrp="1"/>
          </p:cNvSpPr>
          <p:nvPr>
            <p:ph type="subTitle" idx="2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7134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4_План курса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1626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4_Заголовок + абзац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0959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 в 2 столбца">
  <p:cSld name="4_Заголовок + абзац в 2 столбца"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38523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5_Пустой слайд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0330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лева)">
  <p:cSld name="5 Пустой слайд (бежевый фон слева)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233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5 Пустой слайд (бежевый фон справа)"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913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слева)">
  <p:cSld name="6_Отбивка (текст слева)">
    <p:bg>
      <p:bgPr>
        <a:solidFill>
          <a:srgbClr val="252525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20856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7_Отбивка (текст по центру)">
    <p:bg>
      <p:bgPr>
        <a:solidFill>
          <a:srgbClr val="5DB56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18176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7_Отбивка (текст по центру)">
    <p:bg>
      <p:bgPr>
        <a:solidFill>
          <a:srgbClr val="252525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98704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6_Отбивка &quot;вопросы?&quot;">
    <p:bg>
      <p:bgPr>
        <a:solidFill>
          <a:srgbClr val="25252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76855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-вопрос">
  <p:cSld name="6_Отбивка-вопрос">
    <p:bg>
      <p:bgPr>
        <a:solidFill>
          <a:srgbClr val="252525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>
            <a:spLocks noGrp="1"/>
          </p:cNvSpPr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 idx="2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63131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">
  <p:cSld name="6_Отбивка 2">
    <p:bg>
      <p:bgPr>
        <a:solidFill>
          <a:srgbClr val="8D46F6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69194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">
  <p:cSld name="6_Отбивка 2 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2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pic>
        <p:nvPicPr>
          <p:cNvPr id="169" name="Google Shape;1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9251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 1">
  <p:cSld name="6_Отбивка 2 1 1"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963394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 1 1 1">
  <p:cSld name="6_Отбивка 2 1 1 1">
    <p:bg>
      <p:bgPr>
        <a:solidFill>
          <a:schemeClr val="lt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79" name="Google Shape;1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>
            <a:spLocks noGrp="1"/>
          </p:cNvSpPr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06407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2_Заголовок в одну строку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2492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">
  <p:cSld name="14 Пустой слайд 1"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3691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4 Пустой слайд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77302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4 Пустой слайд 2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2210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4 Пустой слайд 3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4731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7" r:id="rId4"/>
    <p:sldLayoutId id="2147483671" r:id="rId5"/>
    <p:sldLayoutId id="2147483680" r:id="rId6"/>
    <p:sldLayoutId id="2147483682" r:id="rId7"/>
    <p:sldLayoutId id="2147483683" r:id="rId8"/>
    <p:sldLayoutId id="2147483684" r:id="rId9"/>
    <p:sldLayoutId id="214748368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8445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32.gif"/><Relationship Id="rId5" Type="http://schemas.openxmlformats.org/officeDocument/2006/relationships/image" Target="../media/image31.gif"/><Relationship Id="rId4" Type="http://schemas.openxmlformats.org/officeDocument/2006/relationships/image" Target="../media/image30.gi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>
          <a:xfrm>
            <a:off x="539999" y="1224248"/>
            <a:ext cx="4143968" cy="26950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/>
              <a:t>Формирование предварительных гипотез по улучшению процессов</a:t>
            </a:r>
            <a:endParaRPr dirty="0"/>
          </a:p>
        </p:txBody>
      </p:sp>
      <p:pic>
        <p:nvPicPr>
          <p:cNvPr id="240" name="Google Shape;2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00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9"/>
          <p:cNvSpPr txBox="1"/>
          <p:nvPr/>
        </p:nvSpPr>
        <p:spPr>
          <a:xfrm>
            <a:off x="540000" y="2240288"/>
            <a:ext cx="4248568" cy="1164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>
              <a:lnSpc>
                <a:spcPct val="115000"/>
              </a:lnSpc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 1. Спросите мнение заинтересованных лиц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Организуйте встречи со всеми заинтересованными сторонами. Заинтересованные стороны — это люди, на которых влияет процесс, которые заботятся о нём и участвуют в нём.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548750" y="997023"/>
            <a:ext cx="8064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Где брать идеи для гипотез?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59"/>
          <p:cNvSpPr/>
          <p:nvPr/>
        </p:nvSpPr>
        <p:spPr>
          <a:xfrm>
            <a:off x="540000" y="1800000"/>
            <a:ext cx="368400" cy="36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</a:t>
            </a:r>
            <a:endParaRPr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Google Shape;1131;p111" descr="preencoded.png">
            <a:extLst>
              <a:ext uri="{FF2B5EF4-FFF2-40B4-BE49-F238E27FC236}">
                <a16:creationId xmlns:a16="http://schemas.microsoft.com/office/drawing/2014/main" id="{D950B4F9-8DAD-9407-3278-A85BF9F7C59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58062" y="1924042"/>
            <a:ext cx="2736816" cy="16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9"/>
          <p:cNvSpPr txBox="1"/>
          <p:nvPr/>
        </p:nvSpPr>
        <p:spPr>
          <a:xfrm>
            <a:off x="540000" y="2240288"/>
            <a:ext cx="4248568" cy="1376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>
              <a:lnSpc>
                <a:spcPct val="115000"/>
              </a:lnSpc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 2. Проанализируйте чужой опыт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Узнайте, как процесс, который вы хотите улучшить, работает в других организациях. Анализировать можно опыт конкурентов, похожих компаний и организаций с идеальными примерами бизнес-процессов, интересующих вас.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548750" y="997023"/>
            <a:ext cx="8064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Где брать идеи для гипотез?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59"/>
          <p:cNvSpPr/>
          <p:nvPr/>
        </p:nvSpPr>
        <p:spPr>
          <a:xfrm>
            <a:off x="540000" y="1800000"/>
            <a:ext cx="368400" cy="36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2</a:t>
            </a:r>
            <a:endParaRPr dirty="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" name="Google Shape;1106;p109" descr="preencoded.png">
            <a:extLst>
              <a:ext uri="{FF2B5EF4-FFF2-40B4-BE49-F238E27FC236}">
                <a16:creationId xmlns:a16="http://schemas.microsoft.com/office/drawing/2014/main" id="{2368E448-E335-D44B-B0E0-C08FC63925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9862" y="1906840"/>
            <a:ext cx="2756276" cy="161655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29;p74">
            <a:extLst>
              <a:ext uri="{FF2B5EF4-FFF2-40B4-BE49-F238E27FC236}">
                <a16:creationId xmlns:a16="http://schemas.microsoft.com/office/drawing/2014/main" id="{C2DE9097-525A-BF01-D7E4-27A770753880}"/>
              </a:ext>
            </a:extLst>
          </p:cNvPr>
          <p:cNvSpPr txBox="1"/>
          <p:nvPr/>
        </p:nvSpPr>
        <p:spPr>
          <a:xfrm>
            <a:off x="540000" y="4146477"/>
            <a:ext cx="6773424" cy="218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i="0" u="none" strike="noStrike" cap="none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Такой способ называется - </a:t>
            </a:r>
            <a:r>
              <a:rPr lang="ru-RU" sz="1200" b="1" i="0" u="none" strike="noStrike" cap="none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БЕНЧМАРКИНГ</a:t>
            </a:r>
            <a:endParaRPr sz="1200" b="1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63680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6"/>
          <p:cNvSpPr txBox="1"/>
          <p:nvPr/>
        </p:nvSpPr>
        <p:spPr>
          <a:xfrm>
            <a:off x="4752000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Бенчмаркинг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1" name="Google Shape;551;p76"/>
          <p:cNvSpPr txBox="1"/>
          <p:nvPr/>
        </p:nvSpPr>
        <p:spPr>
          <a:xfrm>
            <a:off x="4752001" y="1260000"/>
            <a:ext cx="3852000" cy="106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изучение всех процессов, происходящих на рынке: предлагаемые товары или услуги, актуальные методы работы, покупательский спрос. Анализ происходит на основании предложений конкурентных компаний. 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2" name="Google Shape;552;p76"/>
          <p:cNvSpPr txBox="1"/>
          <p:nvPr/>
        </p:nvSpPr>
        <p:spPr>
          <a:xfrm>
            <a:off x="4752000" y="2652821"/>
            <a:ext cx="4055116" cy="1704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15000"/>
              </a:lnSpc>
              <a:buSzPts val="1500"/>
              <a:defRPr sz="1200">
                <a:solidFill>
                  <a:srgbClr val="1D1D1B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>
                <a:sym typeface="IBM Plex Sans"/>
              </a:rPr>
              <a:t>Неформальный бенчмаркинг (общение с коллегами, консультации с экспертами, общение с представителями других организаций, онлайн базы данных </a:t>
            </a:r>
            <a:r>
              <a:rPr lang="en-US" dirty="0">
                <a:sym typeface="IBM Plex Sans"/>
              </a:rPr>
              <a:t>/</a:t>
            </a:r>
            <a:r>
              <a:rPr lang="ru-RU" dirty="0">
                <a:sym typeface="IBM Plex Sans"/>
              </a:rPr>
              <a:t> публикации о бенчмаркинге и т.д.)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dirty="0">
              <a:sym typeface="IBM Plex San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>
                <a:sym typeface="IBM Plex Sans"/>
              </a:rPr>
              <a:t>Формальный бенчмаркинг (бенчмаркинг производительности, бенчмаркинг наилучшей практики)</a:t>
            </a:r>
          </a:p>
        </p:txBody>
      </p:sp>
      <p:pic>
        <p:nvPicPr>
          <p:cNvPr id="1026" name="Picture 2" descr="Бенчмаркинг – инструмент совершенствования бизнес-процессов">
            <a:extLst>
              <a:ext uri="{FF2B5EF4-FFF2-40B4-BE49-F238E27FC236}">
                <a16:creationId xmlns:a16="http://schemas.microsoft.com/office/drawing/2014/main" id="{DF80B4A0-9755-AC44-FF31-8C8D6A992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74" y="1653335"/>
            <a:ext cx="4074338" cy="199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9"/>
          <p:cNvSpPr txBox="1"/>
          <p:nvPr/>
        </p:nvSpPr>
        <p:spPr>
          <a:xfrm>
            <a:off x="540000" y="2240288"/>
            <a:ext cx="4248568" cy="1164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>
              <a:lnSpc>
                <a:spcPct val="115000"/>
              </a:lnSpc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 3. Инструменты автоматизации, </a:t>
            </a:r>
            <a:r>
              <a:rPr lang="en-US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RPA</a:t>
            </a: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</a:t>
            </a:r>
            <a:r>
              <a:rPr lang="en-US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digital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Проанализируйте имеющиеся решения на рынке, которые потенциально можно было бы интегрировать в ваш процесс с наименьшими затратами и наибольшим эффектом.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548750" y="997023"/>
            <a:ext cx="8064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Где брать идеи для гипотез?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59"/>
          <p:cNvSpPr/>
          <p:nvPr/>
        </p:nvSpPr>
        <p:spPr>
          <a:xfrm>
            <a:off x="540000" y="1800000"/>
            <a:ext cx="368400" cy="36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3</a:t>
            </a:r>
            <a:endParaRPr dirty="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Google Shape;1057;p105">
            <a:extLst>
              <a:ext uri="{FF2B5EF4-FFF2-40B4-BE49-F238E27FC236}">
                <a16:creationId xmlns:a16="http://schemas.microsoft.com/office/drawing/2014/main" id="{A229548B-31CC-5EBE-7CF3-8319B0276C2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5779" y="1448903"/>
            <a:ext cx="2052356" cy="22456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9815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6"/>
          <p:cNvSpPr txBox="1"/>
          <p:nvPr/>
        </p:nvSpPr>
        <p:spPr>
          <a:xfrm>
            <a:off x="4752000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Автоматизация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1" name="Google Shape;551;p76"/>
          <p:cNvSpPr txBox="1"/>
          <p:nvPr/>
        </p:nvSpPr>
        <p:spPr>
          <a:xfrm>
            <a:off x="4752001" y="1260000"/>
            <a:ext cx="3852000" cy="149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Автоматизация процесса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совокупность методов и средств, предназначенная </a:t>
            </a: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реализации системы или систем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позволяющих осуществлять управление самим процессом </a:t>
            </a: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без непосредственного участия человека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либо оставления за человеком права принятия наиболее ответственных решений.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" name="Рисунок 2" descr="Изображение выглядит как внутренний, оранжевый, работает, рабочая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7DDD23A1-5FE1-C2B3-7896-10DE41C2C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76" y="1260000"/>
            <a:ext cx="3852001" cy="2568001"/>
          </a:xfrm>
          <a:prstGeom prst="rect">
            <a:avLst/>
          </a:prstGeom>
        </p:spPr>
      </p:pic>
      <p:sp>
        <p:nvSpPr>
          <p:cNvPr id="4" name="Google Shape;552;p76">
            <a:extLst>
              <a:ext uri="{FF2B5EF4-FFF2-40B4-BE49-F238E27FC236}">
                <a16:creationId xmlns:a16="http://schemas.microsoft.com/office/drawing/2014/main" id="{D85CEC1B-5C79-9A36-A8C7-AFC265627684}"/>
              </a:ext>
            </a:extLst>
          </p:cNvPr>
          <p:cNvSpPr txBox="1"/>
          <p:nvPr/>
        </p:nvSpPr>
        <p:spPr>
          <a:xfrm>
            <a:off x="4752000" y="2924976"/>
            <a:ext cx="4055116" cy="1917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15000"/>
              </a:lnSpc>
              <a:buSzPts val="1500"/>
              <a:defRPr sz="1200">
                <a:solidFill>
                  <a:srgbClr val="1D1D1B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r>
              <a:rPr lang="ru-RU" i="1" dirty="0"/>
              <a:t>Пример</a:t>
            </a:r>
            <a:r>
              <a:rPr lang="ru-RU" dirty="0"/>
              <a:t>:</a:t>
            </a:r>
          </a:p>
          <a:p>
            <a:endParaRPr lang="ru-RU" dirty="0"/>
          </a:p>
          <a:p>
            <a:r>
              <a:rPr lang="en-US" dirty="0"/>
              <a:t>CRM-</a:t>
            </a:r>
            <a:r>
              <a:rPr lang="ru-RU" dirty="0"/>
              <a:t>система отлично справляется с рутиной и берет вопросы подготовки и отправки документов на себя. В системе можно настроить сценарий таким образом, что при переходе сделки в статус «Подготовка документов», </a:t>
            </a:r>
            <a:r>
              <a:rPr lang="en-US" dirty="0"/>
              <a:t>CRM </a:t>
            </a:r>
            <a:r>
              <a:rPr lang="ru-RU" dirty="0"/>
              <a:t>сама заполнит нужные бумаги по заранее сформированным шаблонам, «подтянув» данные из карточки контакта.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7925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6"/>
          <p:cNvSpPr txBox="1"/>
          <p:nvPr/>
        </p:nvSpPr>
        <p:spPr>
          <a:xfrm>
            <a:off x="4752000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Роботизация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1" name="Google Shape;551;p76"/>
          <p:cNvSpPr txBox="1"/>
          <p:nvPr/>
        </p:nvSpPr>
        <p:spPr>
          <a:xfrm>
            <a:off x="4752001" y="1260000"/>
            <a:ext cx="3852000" cy="106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>
              <a:lnSpc>
                <a:spcPct val="115000"/>
              </a:lnSpc>
              <a:buSzPts val="1500"/>
            </a:pP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Роботизация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(</a:t>
            </a:r>
            <a:r>
              <a:rPr lang="en-US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RPA -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Robotic process automation) -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форма технологии автоматизации бизнес-процессов, основанная на метафорическом программном обеспечении роботов или работников искусственного интеллекта.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552;p76">
            <a:extLst>
              <a:ext uri="{FF2B5EF4-FFF2-40B4-BE49-F238E27FC236}">
                <a16:creationId xmlns:a16="http://schemas.microsoft.com/office/drawing/2014/main" id="{D85CEC1B-5C79-9A36-A8C7-AFC265627684}"/>
              </a:ext>
            </a:extLst>
          </p:cNvPr>
          <p:cNvSpPr txBox="1"/>
          <p:nvPr/>
        </p:nvSpPr>
        <p:spPr>
          <a:xfrm>
            <a:off x="4752000" y="2648248"/>
            <a:ext cx="4055116" cy="149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15000"/>
              </a:lnSpc>
              <a:buSzPts val="1500"/>
              <a:defRPr sz="1200">
                <a:solidFill>
                  <a:srgbClr val="1D1D1B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r>
              <a:rPr lang="ru-RU" i="1" dirty="0"/>
              <a:t>Пример</a:t>
            </a:r>
            <a:r>
              <a:rPr lang="ru-RU" dirty="0"/>
              <a:t>:</a:t>
            </a:r>
          </a:p>
          <a:p>
            <a:endParaRPr lang="ru-RU" dirty="0"/>
          </a:p>
          <a:p>
            <a:r>
              <a:rPr lang="ru-RU" dirty="0"/>
              <a:t>Все проверки контрагента проводит программный робот. Робот проверяет выписку и ЕГРЮЛ, сайт Госзакупок, Федеральный реестр сведений о банкротстве на предмет нахождения поставщика в черном списке. </a:t>
            </a:r>
            <a:endParaRPr dirty="0"/>
          </a:p>
        </p:txBody>
      </p:sp>
      <p:pic>
        <p:nvPicPr>
          <p:cNvPr id="5" name="Рисунок 4" descr="Изображение выглядит как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C050FDAD-46DF-E3D1-061E-B8B82A5A0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4" y="1162907"/>
            <a:ext cx="3914619" cy="281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70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6"/>
          <p:cNvSpPr txBox="1"/>
          <p:nvPr/>
        </p:nvSpPr>
        <p:spPr>
          <a:xfrm>
            <a:off x="4752000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Диджитализация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1" name="Google Shape;551;p76"/>
          <p:cNvSpPr txBox="1"/>
          <p:nvPr/>
        </p:nvSpPr>
        <p:spPr>
          <a:xfrm>
            <a:off x="4752001" y="1260000"/>
            <a:ext cx="3852000" cy="8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>
              <a:lnSpc>
                <a:spcPct val="115000"/>
              </a:lnSpc>
              <a:buSzPts val="1500"/>
            </a:pP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Цифровизация </a:t>
            </a:r>
            <a:r>
              <a:rPr lang="en-US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 -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подход к автоматизации процессов, который базируется на получении новых источников данных и на создании новых аналитических инструментов.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552;p76">
            <a:extLst>
              <a:ext uri="{FF2B5EF4-FFF2-40B4-BE49-F238E27FC236}">
                <a16:creationId xmlns:a16="http://schemas.microsoft.com/office/drawing/2014/main" id="{D85CEC1B-5C79-9A36-A8C7-AFC265627684}"/>
              </a:ext>
            </a:extLst>
          </p:cNvPr>
          <p:cNvSpPr txBox="1"/>
          <p:nvPr/>
        </p:nvSpPr>
        <p:spPr>
          <a:xfrm>
            <a:off x="4752000" y="2176348"/>
            <a:ext cx="4055116" cy="2554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15000"/>
              </a:lnSpc>
              <a:buSzPts val="1500"/>
              <a:defRPr sz="1200">
                <a:solidFill>
                  <a:srgbClr val="1D1D1B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r>
              <a:rPr lang="ru-RU" i="1" dirty="0"/>
              <a:t>Пример</a:t>
            </a:r>
            <a:r>
              <a:rPr lang="ru-RU" dirty="0"/>
              <a:t>:</a:t>
            </a:r>
          </a:p>
          <a:p>
            <a:endParaRPr lang="ru-RU" dirty="0"/>
          </a:p>
          <a:p>
            <a:r>
              <a:rPr lang="ru-RU" dirty="0"/>
              <a:t>Сеть пиццерий </a:t>
            </a:r>
            <a:r>
              <a:rPr lang="en-US" dirty="0"/>
              <a:t>Domino's </a:t>
            </a:r>
            <a:r>
              <a:rPr lang="ru-RU" dirty="0"/>
              <a:t>сконцентрировалась на отзывах клиентов, чтобы устранить все недостатки. Проведенные опросы среди посетителей указали на сомнительные вкусовые качества некоторых видов пиццы и дискомфорт при заказе еды. Полная информация о продукте из уст клиента стала указателем на пути к улучшению товаров. А для максимального удобства посетителей бренд в числе первых предоставил им возможность отслеживать процесс выполнения доставки.</a:t>
            </a:r>
            <a:endParaRPr dirty="0"/>
          </a:p>
        </p:txBody>
      </p:sp>
      <p:pic>
        <p:nvPicPr>
          <p:cNvPr id="3" name="Рисунок 2" descr="Изображение выглядит как текст, монитор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8F8279DE-482D-99E6-EFEC-3034F03C1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4" y="1188495"/>
            <a:ext cx="4149334" cy="276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69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9"/>
          <p:cNvSpPr txBox="1"/>
          <p:nvPr/>
        </p:nvSpPr>
        <p:spPr>
          <a:xfrm>
            <a:off x="540000" y="2240288"/>
            <a:ext cx="4248568" cy="95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>
              <a:lnSpc>
                <a:spcPct val="115000"/>
              </a:lnSpc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 4. Организуйте мозговой штурм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 время мозгового штурма постарайтесь забыть блок-схему процесса в её нынешнем виде, иначе реальность помешает генерации новых идей. 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548750" y="997023"/>
            <a:ext cx="8064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Где брать идеи для гипотез?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59"/>
          <p:cNvSpPr/>
          <p:nvPr/>
        </p:nvSpPr>
        <p:spPr>
          <a:xfrm>
            <a:off x="540000" y="1800000"/>
            <a:ext cx="368400" cy="36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4</a:t>
            </a:r>
            <a:endParaRPr dirty="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" name="Google Shape;1005;p101">
            <a:extLst>
              <a:ext uri="{FF2B5EF4-FFF2-40B4-BE49-F238E27FC236}">
                <a16:creationId xmlns:a16="http://schemas.microsoft.com/office/drawing/2014/main" id="{E12142D4-81AA-3CE5-6494-D9504FD2DC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1013" y="1984200"/>
            <a:ext cx="1738723" cy="1864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6617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</a:t>
            </a: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рмулирование гипотезы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9" name="Google Shape;529;p74"/>
          <p:cNvSpPr txBox="1"/>
          <p:nvPr/>
        </p:nvSpPr>
        <p:spPr>
          <a:xfrm>
            <a:off x="541776" y="1260000"/>
            <a:ext cx="4920561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>
              <a:lnSpc>
                <a:spcPct val="115000"/>
              </a:lnSpc>
              <a:defRPr sz="1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r>
              <a:rPr lang="ru-RU" sz="1400" dirty="0"/>
              <a:t>Для того, чтобы правильно сформулировать гипотезу надо ответить на следующие вопросы.</a:t>
            </a:r>
          </a:p>
          <a:p>
            <a:endParaRPr lang="ru-RU" sz="1400" dirty="0"/>
          </a:p>
          <a:p>
            <a:pPr marL="241300" indent="-228600">
              <a:buFont typeface="+mj-lt"/>
              <a:buAutoNum type="arabicPeriod"/>
            </a:pPr>
            <a:r>
              <a:rPr lang="ru-RU" sz="1400" b="0" dirty="0"/>
              <a:t>Мы полагаем, что...</a:t>
            </a:r>
          </a:p>
          <a:p>
            <a:pPr marL="241300" indent="-228600">
              <a:buFont typeface="+mj-lt"/>
              <a:buAutoNum type="arabicPeriod"/>
            </a:pPr>
            <a:r>
              <a:rPr lang="ru-RU" sz="1400" b="0" dirty="0"/>
              <a:t>Для (кого)…</a:t>
            </a:r>
          </a:p>
          <a:p>
            <a:pPr marL="241300" indent="-228600">
              <a:buFont typeface="+mj-lt"/>
              <a:buAutoNum type="arabicPeriod"/>
            </a:pPr>
            <a:r>
              <a:rPr lang="ru-RU" sz="1400" b="0" dirty="0"/>
              <a:t>Чтобы добиться... </a:t>
            </a:r>
          </a:p>
          <a:p>
            <a:pPr marL="241300" indent="-228600">
              <a:buFont typeface="+mj-lt"/>
              <a:buAutoNum type="arabicPeriod"/>
            </a:pPr>
            <a:r>
              <a:rPr lang="ru-RU" sz="1400" b="0" dirty="0"/>
              <a:t>Как измерим</a:t>
            </a:r>
          </a:p>
          <a:p>
            <a:pPr marL="241300" indent="-228600">
              <a:buFont typeface="+mj-lt"/>
              <a:buAutoNum type="arabicPeriod"/>
            </a:pPr>
            <a:r>
              <a:rPr lang="ru-RU" sz="1400" b="0" dirty="0"/>
              <a:t>Влияние (положительное или отрицательное)</a:t>
            </a:r>
          </a:p>
          <a:p>
            <a:br>
              <a:rPr lang="ru-RU" sz="1400" dirty="0"/>
            </a:br>
            <a:endParaRPr sz="1400" dirty="0">
              <a:sym typeface="IBM Plex Sans"/>
            </a:endParaRPr>
          </a:p>
        </p:txBody>
      </p:sp>
      <p:pic>
        <p:nvPicPr>
          <p:cNvPr id="4" name="Google Shape;1038;p103">
            <a:extLst>
              <a:ext uri="{FF2B5EF4-FFF2-40B4-BE49-F238E27FC236}">
                <a16:creationId xmlns:a16="http://schemas.microsoft.com/office/drawing/2014/main" id="{22D7C8C6-2914-AD0D-536F-218DB79097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397" y="1682368"/>
            <a:ext cx="1603331" cy="18455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3590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lvl="0"/>
            <a:r>
              <a:rPr lang="ru-RU" dirty="0"/>
              <a:t>Приоритизация процессов для улучшения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588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небо, внешний, вод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1BE97A1-F609-FBBE-1F53-BECBD8EEF6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2210" r="4529"/>
          <a:stretch/>
        </p:blipFill>
        <p:spPr>
          <a:xfrm>
            <a:off x="540001" y="720000"/>
            <a:ext cx="2659800" cy="397321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52" name="Google Shape;252;p48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</a:rPr>
              <a:t>Алина Загидуллина</a:t>
            </a:r>
            <a:endParaRPr sz="1800" dirty="0"/>
          </a:p>
        </p:txBody>
      </p:sp>
      <p:sp>
        <p:nvSpPr>
          <p:cNvPr id="254" name="Google Shape;254;p4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Head of digital products, </a:t>
            </a:r>
            <a:r>
              <a:rPr lang="ru-RU" sz="1200" dirty="0">
                <a:solidFill>
                  <a:schemeClr val="dk2"/>
                </a:solidFill>
              </a:rPr>
              <a:t>РЖД-Медицина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255" name="Google Shape;255;p4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335784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indent="-306599">
              <a:lnSpc>
                <a:spcPct val="115000"/>
              </a:lnSpc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en-US" sz="1200" dirty="0">
                <a:solidFill>
                  <a:schemeClr val="dk1"/>
                </a:solidFill>
              </a:rPr>
              <a:t>&gt;</a:t>
            </a:r>
            <a:r>
              <a:rPr lang="ru-RU" sz="1200" dirty="0">
                <a:solidFill>
                  <a:schemeClr val="dk1"/>
                </a:solidFill>
              </a:rPr>
              <a:t>4 лет работала в операционном консалтинге в большой четверке (</a:t>
            </a:r>
            <a:r>
              <a:rPr lang="en-US" sz="1200" dirty="0">
                <a:solidFill>
                  <a:schemeClr val="dk1"/>
                </a:solidFill>
              </a:rPr>
              <a:t>Deloitte, KPMG) </a:t>
            </a:r>
            <a:r>
              <a:rPr lang="ru-RU" sz="1200" dirty="0">
                <a:solidFill>
                  <a:schemeClr val="dk1"/>
                </a:solidFill>
              </a:rPr>
              <a:t>с фокусом на проекты по оптимизации бизнес-процессов и разработке программ </a:t>
            </a:r>
            <a:r>
              <a:rPr lang="ru-RU" sz="1200" dirty="0" err="1">
                <a:solidFill>
                  <a:schemeClr val="dk1"/>
                </a:solidFill>
              </a:rPr>
              <a:t>диджитализации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Делала проекты для различных индустрий, среди которых - ритейл, нефтяная промышленность, телеком, банки и транспорт</a:t>
            </a:r>
            <a:endParaRPr lang="en-US" sz="1200" dirty="0">
              <a:solidFill>
                <a:schemeClr val="dk1"/>
              </a:solidFill>
            </a:endParaRPr>
          </a:p>
          <a:p>
            <a:pPr marL="374399" marR="24130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Также работала в </a:t>
            </a:r>
            <a:r>
              <a:rPr lang="en-US" sz="1200" dirty="0">
                <a:solidFill>
                  <a:schemeClr val="dk1"/>
                </a:solidFill>
              </a:rPr>
              <a:t>VK (</a:t>
            </a:r>
            <a:r>
              <a:rPr lang="ru-RU" sz="1200" dirty="0">
                <a:solidFill>
                  <a:schemeClr val="dk1"/>
                </a:solidFill>
              </a:rPr>
              <a:t>раньше </a:t>
            </a:r>
            <a:r>
              <a:rPr lang="en-US" sz="1200" dirty="0" err="1">
                <a:solidFill>
                  <a:schemeClr val="dk1"/>
                </a:solidFill>
              </a:rPr>
              <a:t>Mail.ru</a:t>
            </a:r>
            <a:r>
              <a:rPr lang="en-US" sz="1200" dirty="0">
                <a:solidFill>
                  <a:schemeClr val="dk1"/>
                </a:solidFill>
              </a:rPr>
              <a:t> Group), </a:t>
            </a:r>
            <a:r>
              <a:rPr lang="ru-RU" sz="1200" dirty="0">
                <a:solidFill>
                  <a:schemeClr val="dk1"/>
                </a:solidFill>
              </a:rPr>
              <a:t>в отделе аналитики и эффективности, где разрабатывала сценарии развития для таких продуктов как ВКонтакте, </a:t>
            </a:r>
            <a:r>
              <a:rPr lang="en-US" sz="1200" dirty="0" err="1">
                <a:solidFill>
                  <a:schemeClr val="dk1"/>
                </a:solidFill>
              </a:rPr>
              <a:t>GeekBrains</a:t>
            </a:r>
            <a:r>
              <a:rPr lang="en-US" sz="1200" dirty="0">
                <a:solidFill>
                  <a:schemeClr val="dk1"/>
                </a:solidFill>
              </a:rPr>
              <a:t>, </a:t>
            </a:r>
            <a:r>
              <a:rPr lang="ru-RU" sz="1200" dirty="0">
                <a:solidFill>
                  <a:schemeClr val="dk1"/>
                </a:solidFill>
              </a:rPr>
              <a:t>Юла, </a:t>
            </a:r>
            <a:r>
              <a:rPr lang="en-US" sz="1200" dirty="0">
                <a:solidFill>
                  <a:schemeClr val="dk1"/>
                </a:solidFill>
              </a:rPr>
              <a:t>Delivery Club, </a:t>
            </a:r>
            <a:r>
              <a:rPr lang="ru-RU" sz="1200" dirty="0">
                <a:solidFill>
                  <a:schemeClr val="dk1"/>
                </a:solidFill>
              </a:rPr>
              <a:t>Одноклассники и многих других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6520762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 выделить приоритетный процесс для оптимизации?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9" name="Google Shape;529;p74"/>
          <p:cNvSpPr txBox="1"/>
          <p:nvPr/>
        </p:nvSpPr>
        <p:spPr>
          <a:xfrm>
            <a:off x="541775" y="1260000"/>
            <a:ext cx="7856267" cy="43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большинстве компаний можно наблюдать множество симптомов одновременно. Это значит, что организация выиграет от улучшения различных направлений бизнес-процессов.</a:t>
            </a:r>
            <a:endParaRPr sz="1200" b="1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529;p74">
            <a:extLst>
              <a:ext uri="{FF2B5EF4-FFF2-40B4-BE49-F238E27FC236}">
                <a16:creationId xmlns:a16="http://schemas.microsoft.com/office/drawing/2014/main" id="{B49D2BFB-8F8F-4819-66A7-624B373F9A7A}"/>
              </a:ext>
            </a:extLst>
          </p:cNvPr>
          <p:cNvSpPr txBox="1"/>
          <p:nvPr/>
        </p:nvSpPr>
        <p:spPr>
          <a:xfrm>
            <a:off x="541775" y="2013979"/>
            <a:ext cx="7856267" cy="218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>
              <a:lnSpc>
                <a:spcPct val="115000"/>
              </a:lnSpc>
              <a:buSzPts val="1500"/>
            </a:pPr>
            <a:r>
              <a:rPr lang="ru-RU" sz="1200" i="0" u="none" strike="noStrike" cap="none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1.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Создайте матрицу выбора процесса.</a:t>
            </a:r>
            <a:endParaRPr sz="120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" name="Google Shape;529;p74">
            <a:extLst>
              <a:ext uri="{FF2B5EF4-FFF2-40B4-BE49-F238E27FC236}">
                <a16:creationId xmlns:a16="http://schemas.microsoft.com/office/drawing/2014/main" id="{4AB0C3D7-284B-27BC-309F-9BF1C255F21E}"/>
              </a:ext>
            </a:extLst>
          </p:cNvPr>
          <p:cNvSpPr txBox="1"/>
          <p:nvPr/>
        </p:nvSpPr>
        <p:spPr>
          <a:xfrm>
            <a:off x="541775" y="4423500"/>
            <a:ext cx="7856267" cy="218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>
              <a:lnSpc>
                <a:spcPct val="115000"/>
              </a:lnSpc>
              <a:buSzPts val="1500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r>
              <a:rPr lang="ru-RU" sz="1200" i="0" u="none" strike="noStrike" cap="none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Оцените каждый проблемный процесс по шкале от 1 до 5</a:t>
            </a:r>
            <a:endParaRPr sz="120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aphicFrame>
        <p:nvGraphicFramePr>
          <p:cNvPr id="6" name="Google Shape;691;p86">
            <a:extLst>
              <a:ext uri="{FF2B5EF4-FFF2-40B4-BE49-F238E27FC236}">
                <a16:creationId xmlns:a16="http://schemas.microsoft.com/office/drawing/2014/main" id="{D45A6406-C05F-BA2B-B54D-151E1053AE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1242131"/>
              </p:ext>
            </p:extLst>
          </p:nvPr>
        </p:nvGraphicFramePr>
        <p:xfrm>
          <a:off x="541774" y="2487926"/>
          <a:ext cx="8325498" cy="1393962"/>
        </p:xfrm>
        <a:graphic>
          <a:graphicData uri="http://schemas.openxmlformats.org/drawingml/2006/table">
            <a:tbl>
              <a:tblPr firstRow="1" bandRow="1">
                <a:noFill/>
                <a:tableStyleId>{1911E0C6-04A5-435A-A087-4573719FD27F}</a:tableStyleId>
              </a:tblPr>
              <a:tblGrid>
                <a:gridCol w="8899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61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3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69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86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167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3609">
                  <a:extLst>
                    <a:ext uri="{9D8B030D-6E8A-4147-A177-3AD203B41FA5}">
                      <a16:colId xmlns:a16="http://schemas.microsoft.com/office/drawing/2014/main" val="92280306"/>
                    </a:ext>
                  </a:extLst>
                </a:gridCol>
              </a:tblGrid>
              <a:tr h="544604"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Процесс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Возможности для снижения издержек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Источник жалоб клиентов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Возможность улучшения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Простота улучшения</a:t>
                      </a:r>
                      <a:endParaRPr lang="ru-RU" sz="2000" b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Источник недовольства сотрудников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Sans" panose="020B0503050203000203" pitchFamily="34" charset="0"/>
                        </a:rPr>
                        <a:t>Итого</a:t>
                      </a:r>
                      <a:endParaRPr lang="ru-RU" sz="2000" b="0" dirty="0">
                        <a:effectLst/>
                      </a:endParaRPr>
                    </a:p>
                  </a:txBody>
                  <a:tcPr marL="50800" marR="50800" marT="50800" marB="5080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3E1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67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lang="ru-RU" sz="11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 dirty="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Процесс 1</a:t>
                      </a: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679">
                <a:tc>
                  <a:txBody>
                    <a:bodyPr/>
                    <a:lstStyle/>
                    <a:p>
                      <a:pPr marL="1778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 dirty="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Процесс 2</a:t>
                      </a: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275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0" marR="0" marT="0" marB="0">
                    <a:lnL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3E1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321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8086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Рекомендации для приоритизации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328203"/>
            <a:ext cx="7906168" cy="2487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dirty="0">
                <a:solidFill>
                  <a:schemeClr val="dk1"/>
                </a:solidFill>
                <a:latin typeface="IBM Plex Sans"/>
                <a:sym typeface="IBM Plex Sans SemiBold"/>
              </a:rPr>
              <a:t>Определите, какие процессы наиболее важны для вклада вашей команды в общий бизнес. Проконсультируйтесь с внешними наблюдателями (клиентами и поставщиками) и с членами команды. </a:t>
            </a: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endParaRPr lang="ru-RU" sz="1200" dirty="0">
              <a:solidFill>
                <a:schemeClr val="dk1"/>
              </a:solidFill>
              <a:latin typeface="IBM Plex Sans"/>
              <a:sym typeface="IBM Plex Sans SemiBold"/>
            </a:endParaRP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dirty="0">
                <a:solidFill>
                  <a:schemeClr val="dk1"/>
                </a:solidFill>
                <a:latin typeface="IBM Plex Sans"/>
                <a:sym typeface="IBM Plex Sans SemiBold"/>
              </a:rPr>
              <a:t>Установите приоритеты для процессов, которые оказывают наибольшее влияние на клиентов. </a:t>
            </a: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endParaRPr lang="ru-RU" sz="1200" dirty="0">
              <a:solidFill>
                <a:schemeClr val="dk1"/>
              </a:solidFill>
              <a:latin typeface="IBM Plex Sans"/>
              <a:sym typeface="IBM Plex Sans SemiBold"/>
            </a:endParaRP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dirty="0">
                <a:solidFill>
                  <a:schemeClr val="dk1"/>
                </a:solidFill>
                <a:latin typeface="IBM Plex Sans"/>
                <a:sym typeface="IBM Plex Sans SemiBold"/>
              </a:rPr>
              <a:t>Выберите способ исправления, который принесёт максимальную отдачу при минимальных затратах. </a:t>
            </a: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endParaRPr lang="ru-RU" sz="1200" dirty="0">
              <a:solidFill>
                <a:schemeClr val="dk1"/>
              </a:solidFill>
              <a:latin typeface="IBM Plex Sans"/>
              <a:sym typeface="IBM Plex Sans SemiBold"/>
            </a:endParaRP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dirty="0">
                <a:solidFill>
                  <a:schemeClr val="dk1"/>
                </a:solidFill>
                <a:latin typeface="IBM Plex Sans"/>
                <a:sym typeface="IBM Plex Sans SemiBold"/>
              </a:rPr>
              <a:t>Определите приоритеты бизнес-процессов, в которых дефекты дорого обходятся организации. Например, неспособность удовлетворить потребности клиентов, более высокие цены или удлинённые производственные циклы.</a:t>
            </a: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endParaRPr lang="ru-RU" sz="1200" dirty="0">
              <a:solidFill>
                <a:schemeClr val="dk1"/>
              </a:solidFill>
              <a:latin typeface="IBM Plex Sans"/>
              <a:sym typeface="IBM Plex Sans SemiBold"/>
            </a:endParaRPr>
          </a:p>
          <a:p>
            <a:pPr marL="410400" lvl="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sz="1200" dirty="0">
                <a:solidFill>
                  <a:schemeClr val="dk1"/>
                </a:solidFill>
                <a:latin typeface="IBM Plex Sans"/>
                <a:sym typeface="IBM Plex Sans SemiBold"/>
              </a:rPr>
              <a:t>Важно улучшать процессы, которые негативно влияют на атмосферу в команде. Например, те, которые создают конфликты между членами и мешают им сосредоточиться на потребностях клиентов.</a:t>
            </a:r>
          </a:p>
        </p:txBody>
      </p:sp>
      <p:sp>
        <p:nvSpPr>
          <p:cNvPr id="415" name="Google Shape;415;p5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lvl="0"/>
            <a:r>
              <a:rPr lang="ru-RU" dirty="0"/>
              <a:t>Масштаб, цели, сроки улучшений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4353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8;p55">
            <a:extLst>
              <a:ext uri="{FF2B5EF4-FFF2-40B4-BE49-F238E27FC236}">
                <a16:creationId xmlns:a16="http://schemas.microsoft.com/office/drawing/2014/main" id="{FE0CC1AC-F61D-CDE1-29C5-1476E3561005}"/>
              </a:ext>
            </a:extLst>
          </p:cNvPr>
          <p:cNvSpPr txBox="1"/>
          <p:nvPr/>
        </p:nvSpPr>
        <p:spPr>
          <a:xfrm>
            <a:off x="545975" y="1620000"/>
            <a:ext cx="1746000" cy="1267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Масштаб</a:t>
            </a:r>
            <a:endParaRPr sz="1200" b="1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Какие функции затронет, сколько ресурсов потребуется на внедрение</a:t>
            </a:r>
            <a:endParaRPr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" name="Google Shape;389;p55">
            <a:extLst>
              <a:ext uri="{FF2B5EF4-FFF2-40B4-BE49-F238E27FC236}">
                <a16:creationId xmlns:a16="http://schemas.microsoft.com/office/drawing/2014/main" id="{5BF97DCB-914B-B526-7284-9D342E5B1A94}"/>
              </a:ext>
            </a:extLst>
          </p:cNvPr>
          <p:cNvSpPr txBox="1"/>
          <p:nvPr/>
        </p:nvSpPr>
        <p:spPr>
          <a:xfrm>
            <a:off x="2646000" y="1620000"/>
            <a:ext cx="1746000" cy="169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889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Цели</a:t>
            </a:r>
            <a:endParaRPr sz="1200" b="1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R="88900"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Определите, в какой степени предстоящие изменения бизнес-процессов согласуются с целями организации</a:t>
            </a:r>
          </a:p>
        </p:txBody>
      </p:sp>
      <p:sp>
        <p:nvSpPr>
          <p:cNvPr id="4" name="Google Shape;390;p55">
            <a:extLst>
              <a:ext uri="{FF2B5EF4-FFF2-40B4-BE49-F238E27FC236}">
                <a16:creationId xmlns:a16="http://schemas.microsoft.com/office/drawing/2014/main" id="{D490E36D-C23D-2AA9-2097-D041FF0D473C}"/>
              </a:ext>
            </a:extLst>
          </p:cNvPr>
          <p:cNvSpPr txBox="1"/>
          <p:nvPr/>
        </p:nvSpPr>
        <p:spPr>
          <a:xfrm>
            <a:off x="4746025" y="1620000"/>
            <a:ext cx="1746000" cy="296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Сроки</a:t>
            </a:r>
            <a:endParaRPr sz="1200" b="1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2700" lvl="0">
              <a:lnSpc>
                <a:spcPct val="115000"/>
              </a:lnSpc>
              <a:spcBef>
                <a:spcPts val="800"/>
              </a:spcBef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Выделите ключевые задачи, которые необходимо решить в рамках улучшения, и основных участников проекта. На основании предыдущего опыта или же по оценке главных ответственных лиц определите время, которое уйдет на оптимизацию.</a:t>
            </a:r>
            <a:endParaRPr sz="1200" dirty="0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" name="Google Shape;391;p55">
            <a:extLst>
              <a:ext uri="{FF2B5EF4-FFF2-40B4-BE49-F238E27FC236}">
                <a16:creationId xmlns:a16="http://schemas.microsoft.com/office/drawing/2014/main" id="{4C95FD00-114C-1223-F44C-68998F942582}"/>
              </a:ext>
            </a:extLst>
          </p:cNvPr>
          <p:cNvSpPr txBox="1">
            <a:spLocks/>
          </p:cNvSpPr>
          <p:nvPr/>
        </p:nvSpPr>
        <p:spPr>
          <a:xfrm>
            <a:off x="548750" y="443025"/>
            <a:ext cx="8064000" cy="83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600"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После выявления процесса, нуждающегося в реорганизации, важно предварительно определить масштаб, цели, примерные сроки изменения и конечно же, экономический эффект</a:t>
            </a:r>
            <a:endParaRPr lang="ru-RU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" name="Google Shape;392;p55">
            <a:extLst>
              <a:ext uri="{FF2B5EF4-FFF2-40B4-BE49-F238E27FC236}">
                <a16:creationId xmlns:a16="http://schemas.microsoft.com/office/drawing/2014/main" id="{8EA45BA5-3EA4-0FB2-DB03-2FCF84455CC7}"/>
              </a:ext>
            </a:extLst>
          </p:cNvPr>
          <p:cNvSpPr txBox="1"/>
          <p:nvPr/>
        </p:nvSpPr>
        <p:spPr>
          <a:xfrm>
            <a:off x="6858000" y="1620000"/>
            <a:ext cx="1746000" cy="84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Эффект</a:t>
            </a:r>
            <a:endParaRPr sz="1200" b="1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 i="1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Разберем отдельно на следующем уроке</a:t>
            </a:r>
            <a:endParaRPr sz="1200" i="1" dirty="0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Представьте ситуацию</a:t>
            </a:r>
          </a:p>
        </p:txBody>
      </p:sp>
      <p:sp>
        <p:nvSpPr>
          <p:cNvPr id="452" name="Google Shape;452;p62"/>
          <p:cNvSpPr txBox="1"/>
          <p:nvPr/>
        </p:nvSpPr>
        <p:spPr>
          <a:xfrm>
            <a:off x="540000" y="1176537"/>
            <a:ext cx="3852000" cy="31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0320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  <a:defRPr sz="1200">
                <a:solidFill>
                  <a:srgbClr val="010101"/>
                </a:solidFill>
                <a:latin typeface="IBM Plex Sans"/>
                <a:ea typeface="IBM Plex Sans"/>
                <a:cs typeface="IBM Plex Sans"/>
              </a:defRPr>
            </a:lvl1pPr>
          </a:lstStyle>
          <a:p>
            <a:pPr marL="25400" indent="0">
              <a:buNone/>
            </a:pPr>
            <a:r>
              <a:rPr lang="ru-RU" dirty="0"/>
              <a:t>Недавно бизнес-аналитик устроился на руководящую должность в компании </a:t>
            </a:r>
            <a:r>
              <a:rPr lang="en-US" dirty="0"/>
              <a:t>AA </a:t>
            </a:r>
            <a:r>
              <a:rPr lang="ru-RU" dirty="0"/>
              <a:t>по организации туров на велосипедах. Девять месяцев назад компания начала предоставлять новую услугу: сотрудники начали использовать электронную почту для уведомления клиентов о новых турах и предлагали скачать сведения о текущих планах туров и подробные инструкции.</a:t>
            </a:r>
          </a:p>
          <a:p>
            <a:pPr marL="25400" indent="0">
              <a:buNone/>
            </a:pPr>
            <a:r>
              <a:rPr lang="ru-RU" dirty="0"/>
              <a:t>Сначала клиенты были довольны новой услугой. Однако в последнее время многие начали жаловаться на получение устаревшей туристической информации. Аналитик понимает, что проблема заключается в процессе обновления информации и редактирования списка рассылки. Но он не знал, как решить эту проблему.</a:t>
            </a:r>
          </a:p>
        </p:txBody>
      </p:sp>
      <p:sp>
        <p:nvSpPr>
          <p:cNvPr id="453" name="Google Shape;453;p6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Домашнее задание</a:t>
            </a:r>
            <a:endParaRPr dirty="0"/>
          </a:p>
        </p:txBody>
      </p:sp>
      <p:pic>
        <p:nvPicPr>
          <p:cNvPr id="2" name="Google Shape;1136;p111" descr="preencoded.png">
            <a:extLst>
              <a:ext uri="{FF2B5EF4-FFF2-40B4-BE49-F238E27FC236}">
                <a16:creationId xmlns:a16="http://schemas.microsoft.com/office/drawing/2014/main" id="{11F14E9B-F3AE-B17E-C9D2-D44EE71833F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5947" y="1553776"/>
            <a:ext cx="2505693" cy="211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lvl="0"/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Ответьте на вопросы</a:t>
            </a:r>
          </a:p>
        </p:txBody>
      </p:sp>
      <p:sp>
        <p:nvSpPr>
          <p:cNvPr id="452" name="Google Shape;452;p62"/>
          <p:cNvSpPr txBox="1"/>
          <p:nvPr/>
        </p:nvSpPr>
        <p:spPr>
          <a:xfrm>
            <a:off x="541775" y="2340000"/>
            <a:ext cx="385200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3200" lvl="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Что бы сделали вы?</a:t>
            </a:r>
          </a:p>
          <a:p>
            <a:pPr marL="25400" lvl="0">
              <a:lnSpc>
                <a:spcPct val="115000"/>
              </a:lnSpc>
              <a:buClr>
                <a:schemeClr val="dk1"/>
              </a:buClr>
              <a:buSzPts val="1200"/>
            </a:pPr>
            <a:endParaRPr lang="ru-RU" sz="1200" dirty="0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203200" indent="-177800">
              <a:lnSpc>
                <a:spcPct val="115000"/>
              </a:lnSpc>
              <a:buClr>
                <a:schemeClr val="dk1"/>
              </a:buClr>
              <a:buSzPts val="1200"/>
              <a:buFont typeface=".Apple Color Emoji UI"/>
              <a:buChar char="🔍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каким критериям, кроме указанных в таблице, могут быть ранжированы предполагаемые к улучшению процессы?</a:t>
            </a:r>
          </a:p>
        </p:txBody>
      </p:sp>
      <p:sp>
        <p:nvSpPr>
          <p:cNvPr id="453" name="Google Shape;453;p6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Домашнее задание</a:t>
            </a:r>
            <a:endParaRPr dirty="0"/>
          </a:p>
        </p:txBody>
      </p:sp>
      <p:pic>
        <p:nvPicPr>
          <p:cNvPr id="2" name="Google Shape;1136;p111" descr="preencoded.png">
            <a:extLst>
              <a:ext uri="{FF2B5EF4-FFF2-40B4-BE49-F238E27FC236}">
                <a16:creationId xmlns:a16="http://schemas.microsoft.com/office/drawing/2014/main" id="{11F14E9B-F3AE-B17E-C9D2-D44EE71833F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5947" y="1553776"/>
            <a:ext cx="2505693" cy="211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60030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Итоги урока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40000" y="1388202"/>
            <a:ext cx="579429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Разобрали, как определить области для улучшения бизнес-процесса;</a:t>
            </a:r>
          </a:p>
          <a:p>
            <a:pPr marL="374399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Узнали, с какого бизнес-процесса стоит начать оптимизацию; </a:t>
            </a:r>
          </a:p>
          <a:p>
            <a:pPr marL="374399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Выяснили, откуда брать идеи для гипотез.</a:t>
            </a:r>
          </a:p>
        </p:txBody>
      </p:sp>
    </p:spTree>
    <p:extLst>
      <p:ext uri="{BB962C8B-B14F-4D97-AF65-F5344CB8AC3E}">
        <p14:creationId xmlns:p14="http://schemas.microsoft.com/office/powerpoint/2010/main" val="3175845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name="adj" fmla="val 9050"/>
            </a:avLst>
          </a:prstGeom>
          <a:noFill/>
          <a:ln>
            <a:noFill/>
          </a:ln>
        </p:spPr>
      </p:pic>
      <p:pic>
        <p:nvPicPr>
          <p:cNvPr id="433" name="Google Shape;43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0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7" name="Google Shape;437;p60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8" name="Google Shape;438;p60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следующем уроке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39999" y="1388203"/>
            <a:ext cx="780156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какие есть методологии оптимизации и как их применять на практике;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Научимся считать экономический эффект для инициатив по оптимизации;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Разберемся, как приоритизировать оптимизационные инициативы.</a:t>
            </a:r>
          </a:p>
        </p:txBody>
      </p:sp>
    </p:spTree>
    <p:extLst>
      <p:ext uri="{BB962C8B-B14F-4D97-AF65-F5344CB8AC3E}">
        <p14:creationId xmlns:p14="http://schemas.microsoft.com/office/powerpoint/2010/main" val="930380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14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Спасибо за внимание!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9" name="Google Shape;319;p51"/>
          <p:cNvCxnSpPr>
            <a:stCxn id="320" idx="6"/>
            <a:endCxn id="321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51"/>
          <p:cNvCxnSpPr>
            <a:stCxn id="321" idx="6"/>
            <a:endCxn id="323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51"/>
          <p:cNvCxnSpPr>
            <a:stCxn id="323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51"/>
          <p:cNvCxnSpPr>
            <a:stCxn id="344" idx="6"/>
            <a:endCxn id="320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5" name="Google Shape;345;p51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/>
              <a:t>Введение в операционную модель</a:t>
            </a:r>
            <a:endParaRPr dirty="0"/>
          </a:p>
        </p:txBody>
      </p:sp>
      <p:sp>
        <p:nvSpPr>
          <p:cNvPr id="344" name="Google Shape;344;p51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1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0" name="Google Shape;320;p51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2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1" name="Google Shape;321;p51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>
                <a:solidFill>
                  <a:schemeClr val="lt1"/>
                </a:solidFill>
              </a:rPr>
              <a:t>3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323" name="Google Shape;323;p51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" sz="1000" b="1" dirty="0">
                <a:solidFill>
                  <a:schemeClr val="lt1"/>
                </a:solidFill>
              </a:rPr>
              <a:t>4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348" name="Google Shape;348;p51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Введение в бизнес-процессы</a:t>
            </a:r>
            <a:endParaRPr dirty="0"/>
          </a:p>
        </p:txBody>
      </p:sp>
      <p:sp>
        <p:nvSpPr>
          <p:cNvPr id="351" name="Google Shape;351;p51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tx1"/>
                </a:solidFill>
              </a:rPr>
              <a:t>Декомпозиция процессов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54" name="Google Shape;354;p51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Описание бизнес-процессов</a:t>
            </a:r>
            <a:endParaRPr dirty="0"/>
          </a:p>
        </p:txBody>
      </p:sp>
      <p:sp>
        <p:nvSpPr>
          <p:cNvPr id="357" name="Google Shape;357;p51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5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План курса</a:t>
            </a:r>
            <a:endParaRPr dirty="0"/>
          </a:p>
        </p:txBody>
      </p:sp>
      <p:cxnSp>
        <p:nvCxnSpPr>
          <p:cNvPr id="14" name="Google Shape;93;p4">
            <a:extLst>
              <a:ext uri="{FF2B5EF4-FFF2-40B4-BE49-F238E27FC236}">
                <a16:creationId xmlns:a16="http://schemas.microsoft.com/office/drawing/2014/main" id="{1F24B743-E3D2-559E-0E86-A194CB751927}"/>
              </a:ext>
            </a:extLst>
          </p:cNvPr>
          <p:cNvCxnSpPr>
            <a:stCxn id="21" idx="6"/>
            <a:endCxn id="22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97;p4">
            <a:extLst>
              <a:ext uri="{FF2B5EF4-FFF2-40B4-BE49-F238E27FC236}">
                <a16:creationId xmlns:a16="http://schemas.microsoft.com/office/drawing/2014/main" id="{97C2C1D4-2550-F8B5-B851-E11C7DD29134}"/>
              </a:ext>
            </a:extLst>
          </p:cNvPr>
          <p:cNvCxnSpPr>
            <a:endCxn id="21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98;p4">
            <a:extLst>
              <a:ext uri="{FF2B5EF4-FFF2-40B4-BE49-F238E27FC236}">
                <a16:creationId xmlns:a16="http://schemas.microsoft.com/office/drawing/2014/main" id="{FFAC4DBE-A007-3DDF-9FCB-B0CE1646127F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00;p4">
            <a:extLst>
              <a:ext uri="{FF2B5EF4-FFF2-40B4-BE49-F238E27FC236}">
                <a16:creationId xmlns:a16="http://schemas.microsoft.com/office/drawing/2014/main" id="{4EBB8E0B-5F62-C60E-E90A-41CE8D403F7A}"/>
              </a:ext>
            </a:extLst>
          </p:cNvPr>
          <p:cNvCxnSpPr>
            <a:stCxn id="23" idx="6"/>
            <a:endCxn id="24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02;p4">
            <a:extLst>
              <a:ext uri="{FF2B5EF4-FFF2-40B4-BE49-F238E27FC236}">
                <a16:creationId xmlns:a16="http://schemas.microsoft.com/office/drawing/2014/main" id="{E0EC1026-7681-E9F2-3435-250096C7298A}"/>
              </a:ext>
            </a:extLst>
          </p:cNvPr>
          <p:cNvCxnSpPr>
            <a:stCxn id="24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03;p4">
            <a:extLst>
              <a:ext uri="{FF2B5EF4-FFF2-40B4-BE49-F238E27FC236}">
                <a16:creationId xmlns:a16="http://schemas.microsoft.com/office/drawing/2014/main" id="{EE00A61B-94AD-CA0D-022C-E8530D747731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106;p4">
            <a:extLst>
              <a:ext uri="{FF2B5EF4-FFF2-40B4-BE49-F238E27FC236}">
                <a16:creationId xmlns:a16="http://schemas.microsoft.com/office/drawing/2014/main" id="{8FBC3ECB-239A-BCB7-9066-D4B9A8578ABE}"/>
              </a:ext>
            </a:extLst>
          </p:cNvPr>
          <p:cNvCxnSpPr>
            <a:endCxn id="25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94;p4">
            <a:extLst>
              <a:ext uri="{FF2B5EF4-FFF2-40B4-BE49-F238E27FC236}">
                <a16:creationId xmlns:a16="http://schemas.microsoft.com/office/drawing/2014/main" id="{6917E149-B12F-F7F3-4566-57C49844C0F2}"/>
              </a:ext>
            </a:extLst>
          </p:cNvPr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000" b="1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95;p4">
            <a:extLst>
              <a:ext uri="{FF2B5EF4-FFF2-40B4-BE49-F238E27FC236}">
                <a16:creationId xmlns:a16="http://schemas.microsoft.com/office/drawing/2014/main" id="{A83915CE-6977-29BD-B568-3CBBC057D7F1}"/>
              </a:ext>
            </a:extLst>
          </p:cNvPr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1000" b="1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99;p4">
            <a:extLst>
              <a:ext uri="{FF2B5EF4-FFF2-40B4-BE49-F238E27FC236}">
                <a16:creationId xmlns:a16="http://schemas.microsoft.com/office/drawing/2014/main" id="{C7773A82-9A2C-6CB6-349C-2F3CA5BCE776}"/>
              </a:ext>
            </a:extLst>
          </p:cNvPr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7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24" name="Google Shape;101;p4">
            <a:extLst>
              <a:ext uri="{FF2B5EF4-FFF2-40B4-BE49-F238E27FC236}">
                <a16:creationId xmlns:a16="http://schemas.microsoft.com/office/drawing/2014/main" id="{D4A7F357-9E09-6A27-6C73-9B68418C6824}"/>
              </a:ext>
            </a:extLst>
          </p:cNvPr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 dirty="0">
                <a:solidFill>
                  <a:schemeClr val="lt1"/>
                </a:solidFill>
              </a:rPr>
              <a:t>8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25" name="Google Shape;104;p4">
            <a:extLst>
              <a:ext uri="{FF2B5EF4-FFF2-40B4-BE49-F238E27FC236}">
                <a16:creationId xmlns:a16="http://schemas.microsoft.com/office/drawing/2014/main" id="{D28A9185-FBA7-CE28-5B20-E4D3AEB654FD}"/>
              </a:ext>
            </a:extLst>
          </p:cNvPr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05;p4">
            <a:extLst>
              <a:ext uri="{FF2B5EF4-FFF2-40B4-BE49-F238E27FC236}">
                <a16:creationId xmlns:a16="http://schemas.microsoft.com/office/drawing/2014/main" id="{F93BF3F8-C0B9-DD73-4E00-3DF8058A3956}"/>
              </a:ext>
            </a:extLst>
          </p:cNvPr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110;p4">
            <a:extLst>
              <a:ext uri="{FF2B5EF4-FFF2-40B4-BE49-F238E27FC236}">
                <a16:creationId xmlns:a16="http://schemas.microsoft.com/office/drawing/2014/main" id="{FD8EE779-5A2B-F687-70B3-88AC0C0A6C2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dirty="0">
                <a:solidFill>
                  <a:schemeClr val="tx1"/>
                </a:solidFill>
              </a:rPr>
              <a:t>Основные нотации описания бизнес-процессов: </a:t>
            </a:r>
            <a:r>
              <a:rPr lang="en-US" dirty="0">
                <a:solidFill>
                  <a:schemeClr val="tx1"/>
                </a:solidFill>
              </a:rPr>
              <a:t>BPMN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8" name="Google Shape;111;p4">
            <a:extLst>
              <a:ext uri="{FF2B5EF4-FFF2-40B4-BE49-F238E27FC236}">
                <a16:creationId xmlns:a16="http://schemas.microsoft.com/office/drawing/2014/main" id="{E41E69FF-AD6B-A015-A10F-480A1C0C64D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Детальная подготовка инициатив по оптимизации</a:t>
            </a:r>
            <a:endParaRPr lang="ru-RU" dirty="0"/>
          </a:p>
        </p:txBody>
      </p:sp>
      <p:sp>
        <p:nvSpPr>
          <p:cNvPr id="29" name="Google Shape;113;p4">
            <a:extLst>
              <a:ext uri="{FF2B5EF4-FFF2-40B4-BE49-F238E27FC236}">
                <a16:creationId xmlns:a16="http://schemas.microsoft.com/office/drawing/2014/main" id="{DEF53109-1B84-A8DF-3929-79D8D9410B19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tx1"/>
                </a:solidFill>
              </a:rPr>
              <a:t>Основные нотации описания бизнес-процессов: </a:t>
            </a:r>
            <a:r>
              <a:rPr lang="en-US" dirty="0">
                <a:solidFill>
                  <a:schemeClr val="tx1"/>
                </a:solidFill>
              </a:rPr>
              <a:t>UML</a:t>
            </a:r>
          </a:p>
        </p:txBody>
      </p:sp>
      <p:sp>
        <p:nvSpPr>
          <p:cNvPr id="30" name="Google Shape;114;p4">
            <a:extLst>
              <a:ext uri="{FF2B5EF4-FFF2-40B4-BE49-F238E27FC236}">
                <a16:creationId xmlns:a16="http://schemas.microsoft.com/office/drawing/2014/main" id="{B8932ABB-A536-C006-E142-BAADC6FCFBB8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lt2"/>
                </a:solidFill>
              </a:rPr>
              <a:t>Планирование и контроль проекта</a:t>
            </a:r>
            <a:endParaRPr lang="ru-RU" dirty="0"/>
          </a:p>
        </p:txBody>
      </p:sp>
      <p:sp>
        <p:nvSpPr>
          <p:cNvPr id="31" name="Google Shape;116;p4">
            <a:extLst>
              <a:ext uri="{FF2B5EF4-FFF2-40B4-BE49-F238E27FC236}">
                <a16:creationId xmlns:a16="http://schemas.microsoft.com/office/drawing/2014/main" id="{3579A05C-742F-4420-CF4E-DDFF371A2723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chemeClr val="tx1"/>
                </a:solidFill>
              </a:rPr>
              <a:t>Анализ процессов для выявления проблемных зон</a:t>
            </a:r>
          </a:p>
        </p:txBody>
      </p:sp>
      <p:sp>
        <p:nvSpPr>
          <p:cNvPr id="32" name="Google Shape;118;p4">
            <a:extLst>
              <a:ext uri="{FF2B5EF4-FFF2-40B4-BE49-F238E27FC236}">
                <a16:creationId xmlns:a16="http://schemas.microsoft.com/office/drawing/2014/main" id="{8CCB3DE3-1EC1-4F70-94AD-1AD290D61B0B}"/>
              </a:ext>
            </a:extLst>
          </p:cNvPr>
          <p:cNvSpPr txBox="1">
            <a:spLocks/>
          </p:cNvSpPr>
          <p:nvPr/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Формирование предварительных гипотез по улучшению процессов</a:t>
            </a:r>
          </a:p>
        </p:txBody>
      </p:sp>
      <p:cxnSp>
        <p:nvCxnSpPr>
          <p:cNvPr id="33" name="Google Shape;98;p4">
            <a:extLst>
              <a:ext uri="{FF2B5EF4-FFF2-40B4-BE49-F238E27FC236}">
                <a16:creationId xmlns:a16="http://schemas.microsoft.com/office/drawing/2014/main" id="{9A7778DB-60FF-8621-77A0-C61478BB2EDD}"/>
              </a:ext>
            </a:extLst>
          </p:cNvPr>
          <p:cNvCxnSpPr>
            <a:endCxn id="34" idx="2"/>
          </p:cNvCxnSpPr>
          <p:nvPr/>
        </p:nvCxnSpPr>
        <p:spPr>
          <a:xfrm>
            <a:off x="2995487" y="376448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99;p4">
            <a:extLst>
              <a:ext uri="{FF2B5EF4-FFF2-40B4-BE49-F238E27FC236}">
                <a16:creationId xmlns:a16="http://schemas.microsoft.com/office/drawing/2014/main" id="{CC36D676-32CA-A576-092B-91A30AC3D95F}"/>
              </a:ext>
            </a:extLst>
          </p:cNvPr>
          <p:cNvSpPr/>
          <p:nvPr/>
        </p:nvSpPr>
        <p:spPr>
          <a:xfrm>
            <a:off x="4752000" y="358868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sz="10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16;p4">
            <a:extLst>
              <a:ext uri="{FF2B5EF4-FFF2-40B4-BE49-F238E27FC236}">
                <a16:creationId xmlns:a16="http://schemas.microsoft.com/office/drawing/2014/main" id="{3A64B4C1-F0C2-0155-BFDF-DC2C4170C5F9}"/>
              </a:ext>
            </a:extLst>
          </p:cNvPr>
          <p:cNvSpPr txBox="1">
            <a:spLocks/>
          </p:cNvSpPr>
          <p:nvPr/>
        </p:nvSpPr>
        <p:spPr>
          <a:xfrm>
            <a:off x="4754096" y="3946205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lvl="0"/>
            <a:r>
              <a:rPr lang="ru-RU" dirty="0">
                <a:solidFill>
                  <a:schemeClr val="lt2"/>
                </a:solidFill>
              </a:rPr>
              <a:t>Непрерывный процесс совершенствования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1"/>
          </p:nvPr>
        </p:nvSpPr>
        <p:spPr>
          <a:xfrm>
            <a:off x="539999" y="1388203"/>
            <a:ext cx="7092441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Разберем, как определить области для улучшения бизнес-процесса;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с какого бизнес-процесса стоит начать оптимизацию; 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Поймем, откуда брать идеи для гипотез.</a:t>
            </a:r>
          </a:p>
        </p:txBody>
      </p:sp>
      <p:sp>
        <p:nvSpPr>
          <p:cNvPr id="365" name="Google Shape;365;p5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Гипотезы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2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</a:t>
            </a: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 такое гипотеза?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1" name="Google Shape;451;p62"/>
          <p:cNvSpPr txBox="1"/>
          <p:nvPr/>
        </p:nvSpPr>
        <p:spPr>
          <a:xfrm>
            <a:off x="541776" y="1260000"/>
            <a:ext cx="3852000" cy="43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Гипотеза – это ваше предположение о том, почему конкретное решение будет успешным. </a:t>
            </a:r>
          </a:p>
        </p:txBody>
      </p:sp>
      <p:sp>
        <p:nvSpPr>
          <p:cNvPr id="452" name="Google Shape;452;p62"/>
          <p:cNvSpPr txBox="1"/>
          <p:nvPr/>
        </p:nvSpPr>
        <p:spPr>
          <a:xfrm>
            <a:off x="541775" y="2162717"/>
            <a:ext cx="3852000" cy="2336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lvl="0">
              <a:lnSpc>
                <a:spcPct val="115000"/>
              </a:lnSpc>
              <a:buClr>
                <a:schemeClr val="dk1"/>
              </a:buClr>
              <a:buSzPts val="1200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Примеры:</a:t>
            </a:r>
          </a:p>
          <a:p>
            <a:pPr marL="25400" lvl="0">
              <a:lnSpc>
                <a:spcPct val="115000"/>
              </a:lnSpc>
              <a:buClr>
                <a:schemeClr val="dk1"/>
              </a:buClr>
              <a:buSzPts val="1200"/>
            </a:pPr>
            <a:endParaRPr lang="ru-RU" sz="1200" dirty="0">
              <a:solidFill>
                <a:srgbClr val="01010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203200" lvl="0" indent="-177800">
              <a:lnSpc>
                <a:spcPct val="115000"/>
              </a:lnSpc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 i="1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чат-бот на сайте позволит сократить время оформления заказа на 20% и увеличить продажи на 5%</a:t>
            </a:r>
          </a:p>
          <a:p>
            <a:pPr marL="203200" lvl="0" indent="-177800">
              <a:lnSpc>
                <a:spcPct val="115000"/>
              </a:lnSpc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 i="1" dirty="0">
                <a:solidFill>
                  <a:srgbClr val="010101"/>
                </a:solidFill>
                <a:latin typeface="IBM Plex Sans"/>
                <a:sym typeface="IBM Plex Sans"/>
              </a:rPr>
              <a:t>отмена пробного периода в приложении позволит увеличить количество платных пользователей на 5%</a:t>
            </a:r>
          </a:p>
          <a:p>
            <a:pPr marL="203200" lvl="0" indent="-177800">
              <a:lnSpc>
                <a:spcPct val="115000"/>
              </a:lnSpc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 i="1" dirty="0">
                <a:solidFill>
                  <a:srgbClr val="010101"/>
                </a:solidFill>
                <a:latin typeface="IBM Plex Sans"/>
                <a:sym typeface="IBM Plex Sans"/>
              </a:rPr>
              <a:t>стандартизация формы приказа на ввод в эксплуатацию позволит ускорить процесс ввода на 10%</a:t>
            </a:r>
            <a:endParaRPr sz="1200" i="1" dirty="0"/>
          </a:p>
        </p:txBody>
      </p:sp>
      <p:sp>
        <p:nvSpPr>
          <p:cNvPr id="453" name="Google Shape;453;p6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1074;p106" descr="preencoded.png">
            <a:extLst>
              <a:ext uri="{FF2B5EF4-FFF2-40B4-BE49-F238E27FC236}">
                <a16:creationId xmlns:a16="http://schemas.microsoft.com/office/drawing/2014/main" id="{6C3911DD-6915-1244-DFBE-59B574CFE09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5124" y="1449724"/>
            <a:ext cx="2835146" cy="2409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1">
            <a:extLst>
              <a:ext uri="{FF2B5EF4-FFF2-40B4-BE49-F238E27FC236}">
                <a16:creationId xmlns:a16="http://schemas.microsoft.com/office/drawing/2014/main" id="{849EA806-0643-1725-3D12-A73F78AD8A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Google Shape;503;p70">
            <a:extLst>
              <a:ext uri="{FF2B5EF4-FFF2-40B4-BE49-F238E27FC236}">
                <a16:creationId xmlns:a16="http://schemas.microsoft.com/office/drawing/2014/main" id="{684A77A1-4CD4-7E37-0E6A-D890EBDE96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lvl="0"/>
            <a:r>
              <a:rPr lang="ru-RU" dirty="0"/>
              <a:t>Формулирование таких гипотез - это первоначальный шаг в плане по оптимизации бизнес-процессов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9051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88"/>
          <p:cNvSpPr txBox="1"/>
          <p:nvPr/>
        </p:nvSpPr>
        <p:spPr>
          <a:xfrm>
            <a:off x="540000" y="3949926"/>
            <a:ext cx="4802397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Этапы, на которых происходит формулирование гипотез, их корректировка, приоритезация и расчет эффекта.</a:t>
            </a:r>
            <a:endParaRPr sz="120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0" name="Google Shape;750;p88"/>
          <p:cNvSpPr txBox="1"/>
          <p:nvPr/>
        </p:nvSpPr>
        <p:spPr>
          <a:xfrm>
            <a:off x="540000" y="1080000"/>
            <a:ext cx="8064000" cy="190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Полноценно для оптимизации бизнес-процессов необходимо выполнить следующие действия:</a:t>
            </a:r>
            <a:endParaRPr sz="12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1" name="Google Shape;751;p88"/>
          <p:cNvSpPr/>
          <p:nvPr/>
        </p:nvSpPr>
        <p:spPr>
          <a:xfrm>
            <a:off x="319004" y="1953922"/>
            <a:ext cx="1509961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SzPts val="1100"/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Определение признаков проблемы</a:t>
            </a:r>
            <a:r>
              <a:rPr lang="en-US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формулирование гипотез</a:t>
            </a:r>
            <a:endParaRPr sz="1200" dirty="0">
              <a:solidFill>
                <a:schemeClr val="tx1">
                  <a:lumMod val="50000"/>
                  <a:lumOff val="50000"/>
                </a:schemeClr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2" name="Google Shape;752;p88"/>
          <p:cNvSpPr/>
          <p:nvPr/>
        </p:nvSpPr>
        <p:spPr>
          <a:xfrm>
            <a:off x="2075720" y="1955080"/>
            <a:ext cx="1509961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Приоритизация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роцессов для улучшения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3" name="Google Shape;753;p88"/>
          <p:cNvSpPr/>
          <p:nvPr/>
        </p:nvSpPr>
        <p:spPr>
          <a:xfrm>
            <a:off x="5589152" y="1953926"/>
            <a:ext cx="1509961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</a:t>
            </a: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</a:t>
            </a: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здание команды для улучшения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4" name="Google Shape;754;p88"/>
          <p:cNvSpPr/>
          <p:nvPr/>
        </p:nvSpPr>
        <p:spPr>
          <a:xfrm>
            <a:off x="3832436" y="1953926"/>
            <a:ext cx="1509961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SzPts val="1100"/>
            </a:pP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Расчет эффекта, цели, масштаба и сроков изменения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755" name="Google Shape;755;p88"/>
          <p:cNvCxnSpPr>
            <a:cxnSpLocks/>
            <a:stCxn id="751" idx="3"/>
            <a:endCxn id="752" idx="1"/>
          </p:cNvCxnSpPr>
          <p:nvPr/>
        </p:nvCxnSpPr>
        <p:spPr>
          <a:xfrm>
            <a:off x="1828965" y="2403922"/>
            <a:ext cx="246755" cy="1158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6" name="Google Shape;756;p88"/>
          <p:cNvCxnSpPr>
            <a:cxnSpLocks/>
            <a:stCxn id="752" idx="3"/>
            <a:endCxn id="754" idx="1"/>
          </p:cNvCxnSpPr>
          <p:nvPr/>
        </p:nvCxnSpPr>
        <p:spPr>
          <a:xfrm flipV="1">
            <a:off x="3585681" y="2403926"/>
            <a:ext cx="246755" cy="1154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7" name="Google Shape;757;p88"/>
          <p:cNvCxnSpPr>
            <a:cxnSpLocks/>
            <a:stCxn id="754" idx="3"/>
            <a:endCxn id="753" idx="1"/>
          </p:cNvCxnSpPr>
          <p:nvPr/>
        </p:nvCxnSpPr>
        <p:spPr>
          <a:xfrm>
            <a:off x="5342397" y="2403926"/>
            <a:ext cx="246755" cy="0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59" name="Google Shape;759;p88"/>
          <p:cNvSpPr txBox="1"/>
          <p:nvPr/>
        </p:nvSpPr>
        <p:spPr>
          <a:xfrm>
            <a:off x="539997" y="720000"/>
            <a:ext cx="5947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1D1D1B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Как выглядит план целиком?</a:t>
            </a:r>
            <a:endParaRPr sz="1800" dirty="0">
              <a:solidFill>
                <a:srgbClr val="1D1D1B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818D6-D0A6-D2EB-A489-231F31C72639}"/>
              </a:ext>
            </a:extLst>
          </p:cNvPr>
          <p:cNvSpPr txBox="1"/>
          <p:nvPr/>
        </p:nvSpPr>
        <p:spPr>
          <a:xfrm>
            <a:off x="319004" y="2975921"/>
            <a:ext cx="1535723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(симптомы, которые нужно устранить в процессе)</a:t>
            </a:r>
            <a:endParaRPr lang="ru-RU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Google Shape;753;p88">
            <a:extLst>
              <a:ext uri="{FF2B5EF4-FFF2-40B4-BE49-F238E27FC236}">
                <a16:creationId xmlns:a16="http://schemas.microsoft.com/office/drawing/2014/main" id="{74AAA6A3-72F5-E580-ED6E-E6CD0EF5CB92}"/>
              </a:ext>
            </a:extLst>
          </p:cNvPr>
          <p:cNvSpPr/>
          <p:nvPr/>
        </p:nvSpPr>
        <p:spPr>
          <a:xfrm>
            <a:off x="7345868" y="1953922"/>
            <a:ext cx="1509961" cy="900000"/>
          </a:xfrm>
          <a:prstGeom prst="roundRect">
            <a:avLst>
              <a:gd name="adj" fmla="val 16667"/>
            </a:avLst>
          </a:prstGeom>
          <a:solidFill>
            <a:srgbClr val="8EEB8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-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</a:t>
            </a:r>
            <a:r>
              <a:rPr lang="ru" sz="120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становка задачи, правил и старт работ</a:t>
            </a:r>
            <a:endParaRPr sz="120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6" name="Google Shape;757;p88">
            <a:extLst>
              <a:ext uri="{FF2B5EF4-FFF2-40B4-BE49-F238E27FC236}">
                <a16:creationId xmlns:a16="http://schemas.microsoft.com/office/drawing/2014/main" id="{28F28363-D5F5-57EE-162E-3FB6D95C1BA1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027029" y="2403922"/>
            <a:ext cx="318839" cy="0"/>
          </a:xfrm>
          <a:prstGeom prst="straightConnector1">
            <a:avLst/>
          </a:prstGeom>
          <a:noFill/>
          <a:ln w="28575" cap="flat" cmpd="sng">
            <a:solidFill>
              <a:srgbClr val="8EEB8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" name="Открывающая фигурная скобка 25">
            <a:extLst>
              <a:ext uri="{FF2B5EF4-FFF2-40B4-BE49-F238E27FC236}">
                <a16:creationId xmlns:a16="http://schemas.microsoft.com/office/drawing/2014/main" id="{55D7F996-DC70-46D3-BF4D-C1C2EB16F322}"/>
              </a:ext>
            </a:extLst>
          </p:cNvPr>
          <p:cNvSpPr/>
          <p:nvPr/>
        </p:nvSpPr>
        <p:spPr>
          <a:xfrm rot="16200000">
            <a:off x="2714285" y="1251438"/>
            <a:ext cx="232833" cy="502339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4"/>
          <p:cNvSpPr txBox="1"/>
          <p:nvPr/>
        </p:nvSpPr>
        <p:spPr>
          <a:xfrm>
            <a:off x="541775" y="720000"/>
            <a:ext cx="38520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Фиксирование проблемы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29" name="Google Shape;529;p74"/>
          <p:cNvSpPr txBox="1"/>
          <p:nvPr/>
        </p:nvSpPr>
        <p:spPr>
          <a:xfrm>
            <a:off x="541776" y="1260000"/>
            <a:ext cx="6773424" cy="218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b="1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Основные признаки, которые указывают на необходимость улучшений:</a:t>
            </a:r>
            <a:endParaRPr sz="1200" b="1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0" name="Google Shape;530;p74"/>
          <p:cNvSpPr txBox="1"/>
          <p:nvPr/>
        </p:nvSpPr>
        <p:spPr>
          <a:xfrm>
            <a:off x="541775" y="1682368"/>
            <a:ext cx="5570268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96850" lvl="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клиенты всё чаще говорят, что качество ваших товаров или услуг снижается;</a:t>
            </a:r>
          </a:p>
          <a:p>
            <a:pPr marL="19685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sym typeface="IBM Plex Sans"/>
              </a:rPr>
              <a:t>некоторые процедуры в компании слишком сложны; </a:t>
            </a:r>
          </a:p>
          <a:p>
            <a:pPr marL="19685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sym typeface="IBM Plex Sans"/>
              </a:rPr>
              <a:t>задачи занимают больше времени, чем раньше, или разные люди тратят разное время на одну и ту же задачу;</a:t>
            </a:r>
          </a:p>
          <a:p>
            <a:pPr marL="19685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sym typeface="IBM Plex Sans"/>
              </a:rPr>
              <a:t> тяжело выполнить задачу с первого раза;</a:t>
            </a:r>
          </a:p>
          <a:p>
            <a:pPr marL="19685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sym typeface="IBM Plex Sans"/>
              </a:rPr>
              <a:t>качество работы сотрудников снижается или они неспособны достичь поставленных целей;</a:t>
            </a:r>
          </a:p>
          <a:p>
            <a:pPr marL="196850" indent="-171450">
              <a:lnSpc>
                <a:spcPct val="115000"/>
              </a:lnSpc>
              <a:buClr>
                <a:schemeClr val="accent4"/>
              </a:buClr>
              <a:buSzPts val="1200"/>
              <a:buFont typeface="Системный шрифт, обычный"/>
              <a:buChar char="x"/>
            </a:pPr>
            <a:r>
              <a:rPr lang="ru-RU" sz="1200" dirty="0">
                <a:solidFill>
                  <a:srgbClr val="010101"/>
                </a:solidFill>
                <a:latin typeface="IBM Plex Sans"/>
                <a:sym typeface="IBM Plex Sans"/>
              </a:rPr>
              <a:t>сотрудники недовольны хаотичной или запутанной организацией работы и препятствиями, мешающими им выполнять свои обязанности.</a:t>
            </a:r>
            <a:endParaRPr sz="1200" dirty="0">
              <a:solidFill>
                <a:srgbClr val="010101"/>
              </a:solidFill>
              <a:latin typeface="IBM Plex Sans"/>
            </a:endParaRPr>
          </a:p>
        </p:txBody>
      </p:sp>
      <p:pic>
        <p:nvPicPr>
          <p:cNvPr id="2" name="Google Shape;1146;p112" descr="preencoded.png">
            <a:extLst>
              <a:ext uri="{FF2B5EF4-FFF2-40B4-BE49-F238E27FC236}">
                <a16:creationId xmlns:a16="http://schemas.microsoft.com/office/drawing/2014/main" id="{EDDE2961-0E1A-5764-6B87-1CE038107F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40302" y="1650439"/>
            <a:ext cx="1949796" cy="18426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29;p74">
            <a:extLst>
              <a:ext uri="{FF2B5EF4-FFF2-40B4-BE49-F238E27FC236}">
                <a16:creationId xmlns:a16="http://schemas.microsoft.com/office/drawing/2014/main" id="{03032504-28D4-D998-1344-E5B21741C59B}"/>
              </a:ext>
            </a:extLst>
          </p:cNvPr>
          <p:cNvSpPr txBox="1"/>
          <p:nvPr/>
        </p:nvSpPr>
        <p:spPr>
          <a:xfrm>
            <a:off x="540000" y="4001586"/>
            <a:ext cx="8158832" cy="43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0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1500"/>
            </a:pPr>
            <a:r>
              <a:rPr lang="ru-RU" sz="1200" dirty="0">
                <a:solidFill>
                  <a:srgbClr val="1D1D1B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тех частях процесса, где отмечены эти признаки, нам необходимо придумать способы улучшения (сформулировать гипотезы)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1795</TotalTime>
  <Words>1510</Words>
  <Application>Microsoft Macintosh PowerPoint</Application>
  <PresentationFormat>Экран (16:9)</PresentationFormat>
  <Paragraphs>172</Paragraphs>
  <Slides>29</Slides>
  <Notes>28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29</vt:i4>
      </vt:variant>
    </vt:vector>
  </HeadingPairs>
  <TitlesOfParts>
    <vt:vector size="39" baseType="lpstr">
      <vt:lpstr>Times New Roman</vt:lpstr>
      <vt:lpstr>IBM Plex Sans SemiBold</vt:lpstr>
      <vt:lpstr>Arial</vt:lpstr>
      <vt:lpstr>Roboto</vt:lpstr>
      <vt:lpstr>IBM Plex Sans</vt:lpstr>
      <vt:lpstr>Системный шрифт, обычный</vt:lpstr>
      <vt:lpstr>.Apple Color Emoji UI</vt:lpstr>
      <vt:lpstr>Simple Light</vt:lpstr>
      <vt:lpstr>Макет шаблона GB</vt:lpstr>
      <vt:lpstr>1_Макет шаблона GB</vt:lpstr>
      <vt:lpstr>Формирование предварительных гипотез по улучшению процессов</vt:lpstr>
      <vt:lpstr>Алина Загидуллина</vt:lpstr>
      <vt:lpstr>План курса</vt:lpstr>
      <vt:lpstr>Что будет на уроке сегодня</vt:lpstr>
      <vt:lpstr>Гипотезы</vt:lpstr>
      <vt:lpstr>Презентация PowerPoint</vt:lpstr>
      <vt:lpstr>Формулирование таких гипотез - это первоначальный шаг в плане по оптимизации бизнес-процессов</vt:lpstr>
      <vt:lpstr>Презентация PowerPoint</vt:lpstr>
      <vt:lpstr>Презентация PowerPoint</vt:lpstr>
      <vt:lpstr>Где брать идеи для гипотез?</vt:lpstr>
      <vt:lpstr>Где брать идеи для гипотез?</vt:lpstr>
      <vt:lpstr>Презентация PowerPoint</vt:lpstr>
      <vt:lpstr>Где брать идеи для гипотез?</vt:lpstr>
      <vt:lpstr>Презентация PowerPoint</vt:lpstr>
      <vt:lpstr>Презентация PowerPoint</vt:lpstr>
      <vt:lpstr>Презентация PowerPoint</vt:lpstr>
      <vt:lpstr>Где брать идеи для гипотез?</vt:lpstr>
      <vt:lpstr>Презентация PowerPoint</vt:lpstr>
      <vt:lpstr>Приоритизация процессов для улучшения</vt:lpstr>
      <vt:lpstr>Презентация PowerPoint</vt:lpstr>
      <vt:lpstr>Рекомендации для приоритизации</vt:lpstr>
      <vt:lpstr>Масштаб, цели, сроки улучшений</vt:lpstr>
      <vt:lpstr>Презентация PowerPoint</vt:lpstr>
      <vt:lpstr>Презентация PowerPoint</vt:lpstr>
      <vt:lpstr>Презентация PowerPoint</vt:lpstr>
      <vt:lpstr>Итоги урока</vt:lpstr>
      <vt:lpstr>Презентация PowerPoint</vt:lpstr>
      <vt:lpstr>На следующем уроке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операционную модель</dc:title>
  <cp:lastModifiedBy>Голубков Сергей Сергеевич</cp:lastModifiedBy>
  <cp:revision>69</cp:revision>
  <dcterms:modified xsi:type="dcterms:W3CDTF">2022-07-23T13:23:01Z</dcterms:modified>
</cp:coreProperties>
</file>